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9" r:id="rId5"/>
    <p:sldId id="312" r:id="rId6"/>
    <p:sldId id="289" r:id="rId7"/>
    <p:sldId id="288" r:id="rId8"/>
    <p:sldId id="314" r:id="rId9"/>
    <p:sldId id="291" r:id="rId10"/>
    <p:sldId id="290" r:id="rId11"/>
    <p:sldId id="315" r:id="rId12"/>
    <p:sldId id="298" r:id="rId13"/>
    <p:sldId id="299" r:id="rId14"/>
    <p:sldId id="300" r:id="rId15"/>
    <p:sldId id="301" r:id="rId16"/>
    <p:sldId id="302" r:id="rId17"/>
    <p:sldId id="309" r:id="rId18"/>
    <p:sldId id="308" r:id="rId19"/>
    <p:sldId id="311" r:id="rId20"/>
    <p:sldId id="30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  <p15:guide id="4" pos="243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1389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52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3828"/>
    <a:srgbClr val="ECD9BB"/>
    <a:srgbClr val="FFFFFF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orient="horz" pos="2999"/>
        <p:guide pos="2434"/>
        <p:guide pos="3840"/>
        <p:guide orient="horz" pos="1389"/>
        <p:guide pos="211"/>
        <p:guide pos="7469"/>
        <p:guide pos="52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가디언 테일즈 : 네이버 포스트">
            <a:extLst>
              <a:ext uri="{FF2B5EF4-FFF2-40B4-BE49-F238E27FC236}">
                <a16:creationId xmlns:a16="http://schemas.microsoft.com/office/drawing/2014/main" id="{2F8E2CB5-C0D8-456A-965D-9232384D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2" y="11431"/>
            <a:ext cx="11713203" cy="4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5EB04-0A24-4AC6-B55E-A6BD0E607DC8}"/>
              </a:ext>
            </a:extLst>
          </p:cNvPr>
          <p:cNvSpPr/>
          <p:nvPr/>
        </p:nvSpPr>
        <p:spPr>
          <a:xfrm>
            <a:off x="0" y="4852889"/>
            <a:ext cx="12192000" cy="2005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F49C6-AA41-4198-BB5A-D9BD7329C299}"/>
              </a:ext>
            </a:extLst>
          </p:cNvPr>
          <p:cNvSpPr txBox="1"/>
          <p:nvPr/>
        </p:nvSpPr>
        <p:spPr>
          <a:xfrm>
            <a:off x="3574256" y="5089466"/>
            <a:ext cx="5043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가디언 테일즈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1035-0F57-4C08-ABFD-695D78506BCD}"/>
              </a:ext>
            </a:extLst>
          </p:cNvPr>
          <p:cNvSpPr txBox="1"/>
          <p:nvPr/>
        </p:nvSpPr>
        <p:spPr>
          <a:xfrm>
            <a:off x="4305300" y="625587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역기획서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7667624" y="4200526"/>
            <a:ext cx="895351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횟수를 제한하여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 할 수 있는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어뷰징에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대한 부분이나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압도적으로 강력한 유저가 제한없이 플레이하여 생길 수 있는 문제들을 사전 차단</a:t>
            </a:r>
          </a:p>
        </p:txBody>
      </p:sp>
    </p:spTree>
    <p:extLst>
      <p:ext uri="{BB962C8B-B14F-4D97-AF65-F5344CB8AC3E}">
        <p14:creationId xmlns:p14="http://schemas.microsoft.com/office/powerpoint/2010/main" val="408388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87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F343F-C4E9-4758-B9F8-24E1B1EDEC40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1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게임에서 볼 수 있는 탑을 올라가는 형태의 컨텐츠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높이 올라가기 위하여 성장을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524783" y="2213550"/>
            <a:ext cx="5157788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66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16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순위와 사용한 파티를 확인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층의 유저들은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조합을 참고하여 높은 층으로 나아가게끔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407" b="407"/>
          <a:stretch/>
        </p:blipFill>
        <p:spPr>
          <a:xfrm>
            <a:off x="6698456" y="2214793"/>
            <a:ext cx="5158361" cy="2545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2444" y="2605088"/>
            <a:ext cx="383381" cy="485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45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r="1912"/>
          <a:stretch/>
        </p:blipFill>
        <p:spPr>
          <a:xfrm>
            <a:off x="341313" y="2214508"/>
            <a:ext cx="5158407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단위로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스토리에 관련이 있는 기록들을 확인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스토리를 좋아하는 유저에게 컨텐츠 접근 이유와 성장 동기를 부여</a:t>
            </a:r>
          </a:p>
        </p:txBody>
      </p:sp>
    </p:spTree>
    <p:extLst>
      <p:ext uri="{BB962C8B-B14F-4D97-AF65-F5344CB8AC3E}">
        <p14:creationId xmlns:p14="http://schemas.microsoft.com/office/powerpoint/2010/main" val="38498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r="1912"/>
          <a:stretch/>
        </p:blipFill>
        <p:spPr>
          <a:xfrm>
            <a:off x="6698457" y="2216378"/>
            <a:ext cx="5159948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r="1912"/>
          <a:stretch/>
        </p:blipFill>
        <p:spPr>
          <a:xfrm>
            <a:off x="344488" y="2219271"/>
            <a:ext cx="5159051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전투를 채용하여 유저의 직접적 피로도는 적게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고민은 많이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캐릭터 조합과 진형을 고민하여 유저의 게임 이해도 상승을 유도</a:t>
            </a:r>
          </a:p>
        </p:txBody>
      </p:sp>
    </p:spTree>
    <p:extLst>
      <p:ext uri="{BB962C8B-B14F-4D97-AF65-F5344CB8AC3E}">
        <p14:creationId xmlns:p14="http://schemas.microsoft.com/office/powerpoint/2010/main" val="799179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42900" y="2215108"/>
            <a:ext cx="5158800" cy="254580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698238" y="2215108"/>
            <a:ext cx="5158800" cy="2546350"/>
            <a:chOff x="6698238" y="2215108"/>
            <a:chExt cx="5158800" cy="2546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7" b="12292"/>
            <a:stretch/>
          </p:blipFill>
          <p:spPr>
            <a:xfrm>
              <a:off x="6698238" y="2215108"/>
              <a:ext cx="5158800" cy="25463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794624" y="338137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3299" y="310515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185274" y="360997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794081" y="337978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50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시즌제로 운영하여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반복되는 피로도를 줄이고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시즌에 더 높은 보상을 위한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준비가능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94100" y="2462213"/>
            <a:ext cx="935038" cy="283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아레나와 마찬가지로 매칭이 필요하기 때문에 원활히 하기 위하여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시간을 제한하며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코드로의 방 입장도 가능하여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시간을 아레나보다 여유 있게 조절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05919" y="4203700"/>
            <a:ext cx="786956" cy="492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/>
          <a:stretch/>
        </p:blipFill>
        <p:spPr>
          <a:xfrm>
            <a:off x="6703219" y="2215992"/>
            <a:ext cx="5158917" cy="25453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339390" y="5570878"/>
            <a:ext cx="2670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 구성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r="2110"/>
          <a:stretch/>
        </p:blipFill>
        <p:spPr>
          <a:xfrm>
            <a:off x="339390" y="2215992"/>
            <a:ext cx="5158916" cy="2545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5231" y="5183047"/>
            <a:ext cx="7981807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두가지로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PVE, 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나누어져 있으며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주로 캐릭터의 성장에 대한 재화를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주로 캐릭터를 소환하는데 대한 재화를 얻을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속성과 아군의 시너지를 고려하며 파티를 짜고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하며 느끼는 색다른 재미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9726" y="2213358"/>
            <a:ext cx="5158800" cy="2546350"/>
            <a:chOff x="339726" y="2213358"/>
            <a:chExt cx="5158800" cy="254635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t="37" b="12292"/>
            <a:stretch/>
          </p:blipFill>
          <p:spPr>
            <a:xfrm>
              <a:off x="339726" y="2213358"/>
              <a:ext cx="5158800" cy="254635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436112" y="337962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64787" y="310340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826762" y="360822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435569" y="337803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98238" y="2213358"/>
            <a:ext cx="5158800" cy="2546003"/>
            <a:chOff x="6698238" y="2213358"/>
            <a:chExt cx="5158800" cy="2546003"/>
          </a:xfrm>
        </p:grpSpPr>
        <p:pic>
          <p:nvPicPr>
            <p:cNvPr id="1028" name="Picture 4" descr="https://t1.daumcdn.net/cafeattach/1YmAL/79811004814299108802135239488db53b3cfae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0"/>
            <a:stretch/>
          </p:blipFill>
          <p:spPr bwMode="auto">
            <a:xfrm>
              <a:off x="6698238" y="2213358"/>
              <a:ext cx="5158800" cy="2546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7929564" y="3666962"/>
              <a:ext cx="316706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422483" y="2802568"/>
              <a:ext cx="34766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03807" y="3085937"/>
              <a:ext cx="34766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37232" y="2406487"/>
              <a:ext cx="34766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31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67541C2-3748-46D4-80C7-3D33EE739CA8}"/>
              </a:ext>
            </a:extLst>
          </p:cNvPr>
          <p:cNvGrpSpPr/>
          <p:nvPr/>
        </p:nvGrpSpPr>
        <p:grpSpPr>
          <a:xfrm>
            <a:off x="3966538" y="1918058"/>
            <a:ext cx="4277973" cy="3021883"/>
            <a:chOff x="3812630" y="1918632"/>
            <a:chExt cx="4277973" cy="302188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C71FA3A-4328-48E5-B3B6-3AD40C1F7233}"/>
                </a:ext>
              </a:extLst>
            </p:cNvPr>
            <p:cNvGrpSpPr/>
            <p:nvPr/>
          </p:nvGrpSpPr>
          <p:grpSpPr>
            <a:xfrm rot="10800000">
              <a:off x="5807233" y="2105252"/>
              <a:ext cx="2283370" cy="2835263"/>
              <a:chOff x="2460416" y="1810111"/>
              <a:chExt cx="2362196" cy="2933142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E652F775-3797-4601-9AE3-A8E45D4DDA29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오른쪽 51">
                <a:extLst>
                  <a:ext uri="{FF2B5EF4-FFF2-40B4-BE49-F238E27FC236}">
                    <a16:creationId xmlns:a16="http://schemas.microsoft.com/office/drawing/2014/main" id="{1534A438-E625-4FCA-A67E-2190295CA72E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45E580-02D0-4423-8DBC-0F5EA182C815}"/>
                </a:ext>
              </a:extLst>
            </p:cNvPr>
            <p:cNvSpPr txBox="1"/>
            <p:nvPr/>
          </p:nvSpPr>
          <p:spPr>
            <a:xfrm>
              <a:off x="6948918" y="4282113"/>
              <a:ext cx="1113801" cy="35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PVP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AF85FC-00BE-474C-844F-9C1BE62C6DDE}"/>
                </a:ext>
              </a:extLst>
            </p:cNvPr>
            <p:cNvGrpSpPr/>
            <p:nvPr/>
          </p:nvGrpSpPr>
          <p:grpSpPr>
            <a:xfrm>
              <a:off x="3812630" y="1918632"/>
              <a:ext cx="2283370" cy="2835263"/>
              <a:chOff x="2460416" y="1810111"/>
              <a:chExt cx="2362196" cy="2933142"/>
            </a:xfrm>
            <a:solidFill>
              <a:srgbClr val="5A9BD5"/>
            </a:solidFill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639EE897-3EF6-40CB-AA36-1E5535CF133A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화살표: 오른쪽 65">
                <a:extLst>
                  <a:ext uri="{FF2B5EF4-FFF2-40B4-BE49-F238E27FC236}">
                    <a16:creationId xmlns:a16="http://schemas.microsoft.com/office/drawing/2014/main" id="{5DA87E83-4815-4547-8354-7EEB7523AC00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PVE</a:t>
                </a:r>
                <a:endParaRPr lang="ko-KR" altLang="en-US" dirty="0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3875231" y="5183047"/>
            <a:ext cx="79818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성장 재화를 바탕으로 성장하여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접근하게 되며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재화를 이용하여 다양한 캐릭터를 획득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성장을 위하여 다시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접근하는 구조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334963" y="5570878"/>
            <a:ext cx="239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215380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6698238" y="2214526"/>
            <a:ext cx="5158800" cy="2546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실시간 </a:t>
            </a:r>
            <a:r>
              <a:rPr lang="en-US" altLang="ko-KR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명의 캐릭터를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맞춰 고르고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매칭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 플레이어와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방식으로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존재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985"/>
          <a:stretch/>
        </p:blipFill>
        <p:spPr>
          <a:xfrm>
            <a:off x="342900" y="2214526"/>
            <a:ext cx="5158800" cy="25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502D7-A38B-4461-AC86-FDE877816027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횟수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42900" y="2214526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503450" y="2481803"/>
            <a:ext cx="895350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 시즌마다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변경되어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유리한 캐릭터를 선택하여 전투를 시작 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캐릭터의 특성에 대한 이해도를 높일 수 있게 할 뿐 아니라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캐릭터를 육성하게끔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968"/>
          <a:stretch/>
        </p:blipFill>
        <p:spPr>
          <a:xfrm>
            <a:off x="6698238" y="2218953"/>
            <a:ext cx="5158800" cy="25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콜로세움을 먼저 접하고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답답함을 느낀 유저 혹은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플레이 하고 싶은 욕구를 느끼는 유저의 욕구를 해소 시키기 위하여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콜로세움과 정 반대 형태의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2021/02/12 가디언테일즈 아레나 란/미공/베스 - YouTub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6"/>
          <a:stretch/>
        </p:blipFill>
        <p:spPr bwMode="auto">
          <a:xfrm>
            <a:off x="3516600" y="2214781"/>
            <a:ext cx="5158800" cy="25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4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4526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717256" y="2965450"/>
            <a:ext cx="2940844" cy="1206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918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시작에 앞서 캐릭터 선택 및 출전 순서를 정하는데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유저는 현재 시즌의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매칭될 상대의 파티가 어떤 조합인가에 대한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고민을 유도하며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고민을 하며 승리를 쟁취한 유저는 더욱 큰 재미를 느끼게 됨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67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42900" y="2214070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ECD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4382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438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2532219" y="4221246"/>
            <a:ext cx="783781" cy="441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79765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때문에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빠르고 안정적이게 하기 위하여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남녀노소를 불문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게임의 이용자 비율이 가장 높은 저녁 시간대에 입장 가능 시간을 배치하여 보다 많은 유저가 아레나를 즐길 수 있게끔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A1C463-1FA3-4416-9BD8-2A675FE5E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" b="1559"/>
          <a:stretch/>
        </p:blipFill>
        <p:spPr>
          <a:xfrm>
            <a:off x="6360844" y="2214071"/>
            <a:ext cx="5496194" cy="25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25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497</Words>
  <Application>Microsoft Office PowerPoint</Application>
  <PresentationFormat>와이드스크린</PresentationFormat>
  <Paragraphs>101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272</cp:revision>
  <dcterms:created xsi:type="dcterms:W3CDTF">2021-04-15T02:12:24Z</dcterms:created>
  <dcterms:modified xsi:type="dcterms:W3CDTF">2021-04-22T16:23:17Z</dcterms:modified>
</cp:coreProperties>
</file>